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Поздоровайтесь и назовите тему: «Здравствуйте, тема моего доклада — …». Это 10–15 секунд.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Говорите своими словами, не читайте слайд. На актуальность — 30–40 секунд.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Цель и задачи берите из введения доклада — формулировки должны совпадать.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 слайде — только тезисы, не больше 5–6 строк. Подробности — в устной речи.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Картинка или диаграмма запоминается лучше текста. Подпишите источник под изображением.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таблица не нужна — удалите слайд. Если нужна диаграмма: «Вставка» → «Диаграмма».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Выводы — в том же порядке, что задачи на слайде 3. На этот слайд — 30–40 секунд.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Список нужен, если его требует преподаватель. Оформление — по ГОСТ Р 7.0.100-2018.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Подготовьте ответы на 2–3 вероятных вопроса: почему выбрали тему, что было самым сложным, где применить выводы.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3429000"/>
            <a:ext cx="2011680" cy="82296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C9D6D0"/>
                </a:solidFill>
                <a:latin typeface="Arial"/>
              </a:rPr>
              <a:t>[Полное наименование учебного заведения]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192024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4400" b="1" i="0">
                <a:solidFill>
                  <a:srgbClr val="C9D6D0"/>
                </a:solidFill>
                <a:latin typeface="Arial"/>
              </a:rPr>
              <a:t>[Тема доклада]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FFD84A"/>
                </a:solidFill>
                <a:latin typeface="Arial"/>
              </a:rPr>
              <a:t>Доклад по дисциплине «[Название дисциплины]»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846320"/>
            <a:ext cx="64008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FFFF"/>
                </a:solidFill>
                <a:latin typeface="Arial"/>
              </a:rPr>
              <a:t>Выполнил(а): [Фамилия Имя], группа [номер]</a:t>
            </a:r>
          </a:p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FFFF"/>
                </a:solidFill>
                <a:latin typeface="Arial"/>
              </a:rPr>
              <a:t>Руководитель: [должность, Фамилия И. О.]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82735" y="594360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 i="0">
                <a:solidFill>
                  <a:srgbClr val="C9D6D0"/>
                </a:solidFill>
                <a:latin typeface="Arial"/>
              </a:rPr>
              <a:t>[Город] [год]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Актуальность темы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[Почему тема важна сегодня — 2–3 коротких тезиса]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[Факт или цифра, которая это подтверждает]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[Кого касается проблема]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Цель и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Цель: [что хотите показать или выяснить]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Задачи: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1. [Изучить / рассмотреть …]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2. [Проанализировать …]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3. [Сделать выводы о …]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[Раздел 1: название]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[Главная мысль раздела — одной строкой]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[Определение или ключевое понятие]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[Пример или факт]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[Раздел 2: название]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585216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[Тезис 1]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[Тезис 2]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[Тезис 3]</a:t>
            </a:r>
          </a:p>
        </p:txBody>
      </p:sp>
      <p:sp>
        <p:nvSpPr>
          <p:cNvPr id="6" name="Rectangle 5"/>
          <p:cNvSpPr/>
          <p:nvPr/>
        </p:nvSpPr>
        <p:spPr>
          <a:xfrm>
            <a:off x="6949440" y="1645920"/>
            <a:ext cx="4480560" cy="4023360"/>
          </a:xfrm>
          <a:prstGeom prst="rect">
            <a:avLst/>
          </a:prstGeom>
          <a:solidFill>
            <a:srgbClr val="F2F4F1"/>
          </a:solidFill>
          <a:ln>
            <a:solidFill>
              <a:srgbClr val="8A8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i="1">
                <a:solidFill>
                  <a:srgbClr val="8A8F8C"/>
                </a:solidFill>
                <a:latin typeface="Arial"/>
              </a:rPr>
              <a:t>[Вставьте схему, диаграмму или фото: «Вставка» → «Рисунок»]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[Сравнение или данные: название]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645920"/>
          <a:ext cx="10515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82296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[Показатель]</a:t>
                      </a:r>
                    </a:p>
                  </a:txBody>
                  <a:tcPr>
                    <a:solidFill>
                      <a:srgbClr val="1F4A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[Вариант / год 1]</a:t>
                      </a:r>
                    </a:p>
                  </a:txBody>
                  <a:tcPr>
                    <a:solidFill>
                      <a:srgbClr val="1F4A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[Вариант / год 2]</a:t>
                      </a:r>
                    </a:p>
                  </a:txBody>
                  <a:tcPr>
                    <a:solidFill>
                      <a:srgbClr val="1F4A3D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[Строка 1]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[Строка 2]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[Строка 3]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22222"/>
                          </a:solidFill>
                          <a:latin typeface="Arial"/>
                        </a:rPr>
                        <a:t>[значение]</a:t>
                      </a:r>
                    </a:p>
                  </a:txBody>
                  <a:tcPr>
                    <a:solidFill>
                      <a:srgbClr val="F2F4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8A8F8C"/>
                </a:solidFill>
                <a:latin typeface="Arial"/>
              </a:rPr>
              <a:t>Источник: [автор, название, год]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Выводы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[Вывод по первой задаче]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[Вывод по второй задаче]</a:t>
            </a:r>
          </a:p>
          <a:p>
            <a:pPr algn="l">
              <a:spcAft>
                <a:spcPts val="1000"/>
              </a:spcAft>
            </a:pPr>
            <a:r>
              <a:rPr sz="2200" b="0" i="1">
                <a:solidFill>
                  <a:srgbClr val="8A8F8C"/>
                </a:solidFill>
                <a:latin typeface="Arial"/>
              </a:rPr>
              <a:t>•  [Вывод по третьей задаче]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73152" cy="6858000"/>
          </a:xfrm>
          <a:prstGeom prst="rect">
            <a:avLst/>
          </a:prstGeom>
          <a:solidFill>
            <a:srgbClr val="FFD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4A3D"/>
                </a:solidFill>
                <a:latin typeface="Arial"/>
              </a:rPr>
              <a:t>Список источников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1. [Фамилия, И. О. Название книги. — Город : Издательство, год. — число с.]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2. [Фамилия, И. О. Название статьи // Журнал. — год. — № номер. — С. страницы.]</a:t>
            </a:r>
          </a:p>
          <a:p>
            <a:pPr algn="l">
              <a:spcAft>
                <a:spcPts val="400"/>
              </a:spcAft>
            </a:pPr>
            <a:r>
              <a:rPr sz="2200" b="0" i="0">
                <a:solidFill>
                  <a:srgbClr val="222222"/>
                </a:solidFill>
                <a:latin typeface="Arial"/>
              </a:rPr>
              <a:t>3. [Название сайта. — URL: адрес (дата обращения: дд.мм.гггг).]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09360"/>
            <a:ext cx="822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200" b="0" i="0">
                <a:solidFill>
                  <a:srgbClr val="8A8F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4800" b="1" i="0">
                <a:solidFill>
                  <a:srgbClr val="FFFFFF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200" b="0" i="0">
                <a:solidFill>
                  <a:srgbClr val="FFD84A"/>
                </a:solidFill>
                <a:latin typeface="Arial"/>
              </a:rPr>
              <a:t>Готов(а) ответить на 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